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6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-2011680"/>
            <a:ext cx="6400800" cy="6400800"/>
          </a:xfrm>
          <a:prstGeom prst="ellipse">
            <a:avLst/>
          </a:prstGeom>
          <a:solidFill>
            <a:srgbClr val="00C2CB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692640" y="-914400"/>
            <a:ext cx="3840480" cy="3840480"/>
          </a:xfrm>
          <a:prstGeom prst="ellipse">
            <a:avLst/>
          </a:prstGeom>
          <a:solidFill>
            <a:srgbClr val="00C2CB">
              <a:alpha val="12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548640"/>
            <a:ext cx="640080" cy="640080"/>
          </a:xfrm>
          <a:prstGeom prst="ellipse">
            <a:avLst/>
          </a:prstGeom>
          <a:solidFill>
            <a:srgbClr val="00C2CB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8096" y="676656"/>
            <a:ext cx="384048" cy="38404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17320" y="54864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00C2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VERITAS DIGITAL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40080" y="246888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QualyAir BR</a:t>
            </a:r>
            <a:endParaRPr lang="en-US" sz="5400" dirty="0"/>
          </a:p>
        </p:txBody>
      </p:sp>
      <p:sp>
        <p:nvSpPr>
          <p:cNvPr id="8" name="Text 5"/>
          <p:cNvSpPr/>
          <p:nvPr/>
        </p:nvSpPr>
        <p:spPr>
          <a:xfrm>
            <a:off x="640080" y="3520440"/>
            <a:ext cx="9601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7D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 plataforma de e-commerce: Shopify + middleware próprio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658368" y="4251960"/>
            <a:ext cx="2011680" cy="0"/>
          </a:xfrm>
          <a:prstGeom prst="line">
            <a:avLst/>
          </a:prstGeom>
          <a:noFill/>
          <a:ln w="31750">
            <a:solidFill>
              <a:srgbClr val="00C2C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40080" y="44348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FA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Proposta técnica e comercial: saída da B4X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640080" y="6080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Preparado para HDS / QualyAir  ·  08 de julho de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6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Investimento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3429000" cy="2377440"/>
          </a:xfrm>
          <a:prstGeom prst="rect">
            <a:avLst/>
          </a:prstGeom>
          <a:solidFill>
            <a:srgbClr val="16273A"/>
          </a:solidFill>
          <a:ln w="12700">
            <a:solidFill>
              <a:srgbClr val="24405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34540" y="1828800"/>
            <a:ext cx="640080" cy="640080"/>
          </a:xfrm>
          <a:prstGeom prst="ellipse">
            <a:avLst/>
          </a:prstGeom>
          <a:solidFill>
            <a:srgbClr val="00C2CB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78558" y="1972818"/>
            <a:ext cx="352044" cy="35204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260604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00C2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ENTRADA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640080" y="2907792"/>
            <a:ext cx="3429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R$ 15.000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868680" y="342900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EBF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 começar o projeto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4389120" y="1554480"/>
            <a:ext cx="3429000" cy="237744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5783580" y="1828800"/>
            <a:ext cx="640080" cy="64008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7598" y="1972818"/>
            <a:ext cx="352044" cy="35204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389120" y="260604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0B1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SALDO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4389120" y="2907792"/>
            <a:ext cx="3429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B16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R$ 40.000</a:t>
            </a:r>
            <a:endParaRPr lang="en-US" sz="2600" dirty="0"/>
          </a:p>
        </p:txBody>
      </p:sp>
      <p:sp>
        <p:nvSpPr>
          <p:cNvPr id="14" name="Text 10"/>
          <p:cNvSpPr/>
          <p:nvPr/>
        </p:nvSpPr>
        <p:spPr>
          <a:xfrm>
            <a:off x="4617720" y="342900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627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entrega da estrutura completa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8138160" y="1554480"/>
            <a:ext cx="3429000" cy="2377440"/>
          </a:xfrm>
          <a:prstGeom prst="rect">
            <a:avLst/>
          </a:prstGeom>
          <a:solidFill>
            <a:srgbClr val="16273A"/>
          </a:solidFill>
          <a:ln w="12700">
            <a:solidFill>
              <a:srgbClr val="24405A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9532620" y="1828800"/>
            <a:ext cx="640080" cy="640080"/>
          </a:xfrm>
          <a:prstGeom prst="ellipse">
            <a:avLst/>
          </a:prstGeom>
          <a:solidFill>
            <a:srgbClr val="00C2CB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6638" y="1972818"/>
            <a:ext cx="352044" cy="352044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138160" y="260604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00C2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MANUTENÇÃO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8138160" y="2907792"/>
            <a:ext cx="3429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R$ 2.500/mês</a:t>
            </a:r>
            <a:endParaRPr lang="en-US" sz="2600" dirty="0"/>
          </a:p>
        </p:txBody>
      </p:sp>
      <p:sp>
        <p:nvSpPr>
          <p:cNvPr id="20" name="Text 15"/>
          <p:cNvSpPr/>
          <p:nvPr/>
        </p:nvSpPr>
        <p:spPr>
          <a:xfrm>
            <a:off x="8366760" y="342900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EBF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Suporte + otimizações contínuas, pós-entrega</a:t>
            </a:r>
            <a:endParaRPr lang="en-US" sz="1050" dirty="0"/>
          </a:p>
        </p:txBody>
      </p:sp>
      <p:sp>
        <p:nvSpPr>
          <p:cNvPr id="21" name="Text 16"/>
          <p:cNvSpPr/>
          <p:nvPr/>
        </p:nvSpPr>
        <p:spPr>
          <a:xfrm>
            <a:off x="640080" y="4160520"/>
            <a:ext cx="10881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Total do projeto: R$ 55.000</a:t>
            </a:r>
            <a:endParaRPr lang="en-US" sz="2000" dirty="0"/>
          </a:p>
        </p:txBody>
      </p:sp>
      <p:sp>
        <p:nvSpPr>
          <p:cNvPr id="22" name="Text 17"/>
          <p:cNvSpPr/>
          <p:nvPr/>
        </p:nvSpPr>
        <p:spPr>
          <a:xfrm>
            <a:off x="1371600" y="4709160"/>
            <a:ext cx="9418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i="1" dirty="0">
                <a:solidFill>
                  <a:srgbClr val="8FA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Investimento coerente com o que está sendo destravado: uma operação que já faturou R$ 600-700 mil/mês, hoje sufocada pela instabilidade da plataforma atual.</a:t>
            </a:r>
            <a:endParaRPr lang="en-US" sz="1250" dirty="0"/>
          </a:p>
        </p:txBody>
      </p:sp>
      <p:sp>
        <p:nvSpPr>
          <p:cNvPr id="23" name="Shape 18"/>
          <p:cNvSpPr/>
          <p:nvPr/>
        </p:nvSpPr>
        <p:spPr>
          <a:xfrm>
            <a:off x="1828800" y="5532120"/>
            <a:ext cx="8503920" cy="0"/>
          </a:xfrm>
          <a:prstGeom prst="line">
            <a:avLst/>
          </a:prstGeom>
          <a:noFill/>
          <a:ln w="12700">
            <a:solidFill>
              <a:srgbClr val="24405A"/>
            </a:solidFill>
            <a:prstDash val="solid"/>
          </a:ln>
        </p:spPr>
      </p:sp>
      <p:sp>
        <p:nvSpPr>
          <p:cNvPr id="24" name="Text 19"/>
          <p:cNvSpPr/>
          <p:nvPr/>
        </p:nvSpPr>
        <p:spPr>
          <a:xfrm>
            <a:off x="640080" y="5715000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Gestão de tráfego (Meta + Google) fica de fora deste escopo, negociada à parte quando a plataforma estabilizar.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532120" y="502920"/>
            <a:ext cx="1097280" cy="1097280"/>
          </a:xfrm>
          <a:prstGeom prst="ellipse">
            <a:avLst/>
          </a:prstGeom>
          <a:solidFill>
            <a:srgbClr val="00C2CB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60720" y="731520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1783080"/>
            <a:ext cx="1216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garantia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640080" y="2606040"/>
            <a:ext cx="342900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2034540" y="2880360"/>
            <a:ext cx="640080" cy="640080"/>
          </a:xfrm>
          <a:prstGeom prst="ellipse">
            <a:avLst/>
          </a:prstGeom>
          <a:solidFill>
            <a:srgbClr val="0891B2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8558" y="3024378"/>
            <a:ext cx="352044" cy="352044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68680" y="3703320"/>
            <a:ext cx="2971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 meses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914400" y="4206240"/>
            <a:ext cx="2880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 máximo para entregar tudo, com meta real de antecipar.</a:t>
            </a:r>
            <a:endParaRPr lang="en-US" sz="1150" dirty="0"/>
          </a:p>
        </p:txBody>
      </p:sp>
      <p:sp>
        <p:nvSpPr>
          <p:cNvPr id="10" name="Shape 6"/>
          <p:cNvSpPr/>
          <p:nvPr/>
        </p:nvSpPr>
        <p:spPr>
          <a:xfrm>
            <a:off x="4389120" y="2606040"/>
            <a:ext cx="342900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5783580" y="2880360"/>
            <a:ext cx="640080" cy="640080"/>
          </a:xfrm>
          <a:prstGeom prst="ellipse">
            <a:avLst/>
          </a:prstGeom>
          <a:solidFill>
            <a:srgbClr val="0891B2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7598" y="3024378"/>
            <a:ext cx="352044" cy="352044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4617720" y="3703320"/>
            <a:ext cx="2971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Você só paga vendo funcionar</a:t>
            </a:r>
            <a:endParaRPr lang="en-US" sz="1600" dirty="0"/>
          </a:p>
        </p:txBody>
      </p:sp>
      <p:sp>
        <p:nvSpPr>
          <p:cNvPr id="14" name="Text 9"/>
          <p:cNvSpPr/>
          <p:nvPr/>
        </p:nvSpPr>
        <p:spPr>
          <a:xfrm>
            <a:off x="4663440" y="4206240"/>
            <a:ext cx="2880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saldo integral só é cobrado na entrega da estrutura completa.</a:t>
            </a:r>
            <a:endParaRPr lang="en-US" sz="1150" dirty="0"/>
          </a:p>
        </p:txBody>
      </p:sp>
      <p:sp>
        <p:nvSpPr>
          <p:cNvPr id="15" name="Shape 10"/>
          <p:cNvSpPr/>
          <p:nvPr/>
        </p:nvSpPr>
        <p:spPr>
          <a:xfrm>
            <a:off x="8138160" y="2606040"/>
            <a:ext cx="342900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9532620" y="2880360"/>
            <a:ext cx="640080" cy="640080"/>
          </a:xfrm>
          <a:prstGeom prst="ellipse">
            <a:avLst/>
          </a:prstGeom>
          <a:solidFill>
            <a:srgbClr val="0891B2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76638" y="3024378"/>
            <a:ext cx="352044" cy="352044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8366760" y="3703320"/>
            <a:ext cx="2971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Insatisfeito? Dinheiro de volta</a:t>
            </a:r>
            <a:endParaRPr lang="en-US" sz="1600" dirty="0"/>
          </a:p>
        </p:txBody>
      </p:sp>
      <p:sp>
        <p:nvSpPr>
          <p:cNvPr id="19" name="Text 13"/>
          <p:cNvSpPr/>
          <p:nvPr/>
        </p:nvSpPr>
        <p:spPr>
          <a:xfrm>
            <a:off x="8412480" y="4206240"/>
            <a:ext cx="2880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por qualquer motivo vocês não ficarem satisfeitos, devolvo a entrada e o restante não precisa ser pago.</a:t>
            </a:r>
            <a:endParaRPr lang="en-US" sz="1150" dirty="0"/>
          </a:p>
        </p:txBody>
      </p:sp>
      <p:sp>
        <p:nvSpPr>
          <p:cNvPr id="20" name="Text 14"/>
          <p:cNvSpPr/>
          <p:nvPr/>
        </p:nvSpPr>
        <p:spPr>
          <a:xfrm>
            <a:off x="0" y="5349240"/>
            <a:ext cx="1216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 risco fica comigo, não com vocês.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6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-2011680"/>
            <a:ext cx="6400800" cy="6400800"/>
          </a:xfrm>
          <a:prstGeom prst="ellipse">
            <a:avLst/>
          </a:prstGeom>
          <a:solidFill>
            <a:srgbClr val="00C2CB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01168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Vamos começar?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288036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7D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demo já está no ar. O próximo passo é destravar Sankhya e Lincros para transformar simulação em produção.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58368" y="3657600"/>
            <a:ext cx="2011680" cy="0"/>
          </a:xfrm>
          <a:prstGeom prst="line">
            <a:avLst/>
          </a:prstGeom>
          <a:noFill/>
          <a:ln w="31750">
            <a:solidFill>
              <a:srgbClr val="00C2C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4023360"/>
            <a:ext cx="384048" cy="384048"/>
          </a:xfrm>
          <a:prstGeom prst="ellipse">
            <a:avLst/>
          </a:prstGeom>
          <a:solidFill>
            <a:srgbClr val="00C2CB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6491" y="4109771"/>
            <a:ext cx="211226" cy="21122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4005072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Enedi Scremim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640080" y="4526280"/>
            <a:ext cx="384048" cy="384048"/>
          </a:xfrm>
          <a:prstGeom prst="ellipse">
            <a:avLst/>
          </a:prstGeom>
          <a:solidFill>
            <a:srgbClr val="00C2CB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491" y="4612691"/>
            <a:ext cx="211226" cy="211226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143000" y="4507992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agenciaveritasdigital.com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640080" y="6126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Veritas Digital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789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 problema não é o tráfego.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051560"/>
            <a:ext cx="10789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 a plataforma.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2148840"/>
            <a:ext cx="342900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14400" y="2423160"/>
            <a:ext cx="594360" cy="594360"/>
          </a:xfrm>
          <a:prstGeom prst="ellipse">
            <a:avLst/>
          </a:prstGeom>
          <a:solidFill>
            <a:srgbClr val="0891B2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8131" y="2556891"/>
            <a:ext cx="326898" cy="32689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315468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Faturamento em queda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14400" y="3566160"/>
            <a:ext cx="2880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 que já chegou a R$ 600-700 mil/mês vem encolhendo. O Mercado Livre foi pausado e não voltou.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4389120" y="2148840"/>
            <a:ext cx="342900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663440" y="2423160"/>
            <a:ext cx="594360" cy="594360"/>
          </a:xfrm>
          <a:prstGeom prst="ellipse">
            <a:avLst/>
          </a:prstGeom>
          <a:solidFill>
            <a:srgbClr val="0891B2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7171" y="2556891"/>
            <a:ext cx="326898" cy="32689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663440" y="315468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Instabilidade constante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663440" y="3566160"/>
            <a:ext cx="2880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 bugando, produto excluído das campanhas que volta sozinho, XML mudando sem aviso.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8138160" y="2148840"/>
            <a:ext cx="342900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412480" y="2423160"/>
            <a:ext cx="594360" cy="594360"/>
          </a:xfrm>
          <a:prstGeom prst="ellipse">
            <a:avLst/>
          </a:prstGeom>
          <a:solidFill>
            <a:srgbClr val="0891B2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6211" y="2556891"/>
            <a:ext cx="326898" cy="32689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412480" y="315468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Operação no manual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8412480" y="3566160"/>
            <a:ext cx="2880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"Pra conseguir o básico eu tenho que passar o dia abrindo chamado", segundo Lucas, HDS.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640080" y="4892040"/>
            <a:ext cx="10881360" cy="1234440"/>
          </a:xfrm>
          <a:prstGeom prst="rect">
            <a:avLst/>
          </a:prstGeom>
          <a:solidFill>
            <a:srgbClr val="0B1622"/>
          </a:solidFill>
          <a:ln/>
        </p:spPr>
      </p:sp>
      <p:sp>
        <p:nvSpPr>
          <p:cNvPr id="20" name="Text 15"/>
          <p:cNvSpPr/>
          <p:nvPr/>
        </p:nvSpPr>
        <p:spPr>
          <a:xfrm>
            <a:off x="960120" y="4892040"/>
            <a:ext cx="102412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diretoria trocou o gestor de tráfego achando que o problema era performance. </a:t>
            </a:r>
            <a:pPr indent="0" marL="0">
              <a:buNone/>
            </a:pPr>
            <a:r>
              <a:rPr lang="en-US" sz="1500" b="1" i="1" dirty="0">
                <a:solidFill>
                  <a:srgbClr val="00C2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Piorou.</a:t>
            </a:r>
            <a:pPr indent="0" marL="0">
              <a:buNone/>
            </a:pPr>
            <a:r>
              <a:rPr lang="en-US" sz="15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 gargalo sempre foi a plataforma, não quem cuidava do anúncio.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789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Por que a B4X falha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78992"/>
            <a:ext cx="10789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diagnóstico técnico, não achismo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40080" y="1874520"/>
            <a:ext cx="2468880" cy="1554480"/>
          </a:xfrm>
          <a:prstGeom prst="rect">
            <a:avLst/>
          </a:prstGeom>
          <a:solidFill>
            <a:srgbClr val="0B1622"/>
          </a:solidFill>
          <a:ln/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581912" y="2039112"/>
            <a:ext cx="585216" cy="585216"/>
          </a:xfrm>
          <a:prstGeom prst="ellipse">
            <a:avLst/>
          </a:prstGeom>
          <a:solidFill>
            <a:srgbClr val="00C2C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13586" y="2170786"/>
            <a:ext cx="321869" cy="321869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274320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Sankhya avisa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mudança de estoque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3127248" y="2651760"/>
            <a:ext cx="283464" cy="0"/>
          </a:xfrm>
          <a:prstGeom prst="line">
            <a:avLst/>
          </a:prstGeom>
          <a:noFill/>
          <a:ln w="25400">
            <a:solidFill>
              <a:srgbClr val="5B6B7A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3429000" y="1874520"/>
            <a:ext cx="2468880" cy="1554480"/>
          </a:xfrm>
          <a:prstGeom prst="rect">
            <a:avLst/>
          </a:prstGeom>
          <a:solidFill>
            <a:srgbClr val="0B1622"/>
          </a:solidFill>
          <a:ln/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370832" y="2039112"/>
            <a:ext cx="585216" cy="585216"/>
          </a:xfrm>
          <a:prstGeom prst="ellipse">
            <a:avLst/>
          </a:prstGeom>
          <a:solidFill>
            <a:srgbClr val="00C2CB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2506" y="2170786"/>
            <a:ext cx="321869" cy="321869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520440" y="274320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Fila SEM prioridade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processa tudo igual</a:t>
            </a:r>
            <a:endParaRPr lang="en-US" sz="1150" dirty="0"/>
          </a:p>
        </p:txBody>
      </p:sp>
      <p:sp>
        <p:nvSpPr>
          <p:cNvPr id="13" name="Shape 9"/>
          <p:cNvSpPr/>
          <p:nvPr/>
        </p:nvSpPr>
        <p:spPr>
          <a:xfrm>
            <a:off x="5916168" y="2651760"/>
            <a:ext cx="283464" cy="0"/>
          </a:xfrm>
          <a:prstGeom prst="line">
            <a:avLst/>
          </a:prstGeom>
          <a:noFill/>
          <a:ln w="25400">
            <a:solidFill>
              <a:srgbClr val="5B6B7A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6217920" y="1874520"/>
            <a:ext cx="2468880" cy="1554480"/>
          </a:xfrm>
          <a:prstGeom prst="rect">
            <a:avLst/>
          </a:prstGeom>
          <a:solidFill>
            <a:srgbClr val="3A2A12"/>
          </a:solidFill>
          <a:ln/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159752" y="2039112"/>
            <a:ext cx="585216" cy="585216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1426" y="2170786"/>
            <a:ext cx="321869" cy="321869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309360" y="274320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Fila trava.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Solução: tiraram a trava</a:t>
            </a:r>
            <a:endParaRPr lang="en-US" sz="1150" dirty="0"/>
          </a:p>
        </p:txBody>
      </p:sp>
      <p:sp>
        <p:nvSpPr>
          <p:cNvPr id="18" name="Shape 13"/>
          <p:cNvSpPr/>
          <p:nvPr/>
        </p:nvSpPr>
        <p:spPr>
          <a:xfrm>
            <a:off x="8705088" y="2651760"/>
            <a:ext cx="283464" cy="0"/>
          </a:xfrm>
          <a:prstGeom prst="line">
            <a:avLst/>
          </a:prstGeom>
          <a:noFill/>
          <a:ln w="25400">
            <a:solidFill>
              <a:srgbClr val="5B6B7A"/>
            </a:solidFill>
            <a:prstDash val="solid"/>
          </a:ln>
        </p:spPr>
      </p:sp>
      <p:sp>
        <p:nvSpPr>
          <p:cNvPr id="19" name="Shape 14"/>
          <p:cNvSpPr/>
          <p:nvPr/>
        </p:nvSpPr>
        <p:spPr>
          <a:xfrm>
            <a:off x="9006840" y="1874520"/>
            <a:ext cx="2468880" cy="1554480"/>
          </a:xfrm>
          <a:prstGeom prst="rect">
            <a:avLst/>
          </a:prstGeom>
          <a:solidFill>
            <a:srgbClr val="3A1212"/>
          </a:solidFill>
          <a:ln/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9948672" y="2039112"/>
            <a:ext cx="585216" cy="585216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0346" y="2170786"/>
            <a:ext cx="321869" cy="321869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9098280" y="274320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Item fica errado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SILÊNCIO</a:t>
            </a:r>
            <a:endParaRPr lang="en-US" sz="1150" dirty="0"/>
          </a:p>
        </p:txBody>
      </p:sp>
      <p:sp>
        <p:nvSpPr>
          <p:cNvPr id="23" name="Shape 17"/>
          <p:cNvSpPr/>
          <p:nvPr/>
        </p:nvSpPr>
        <p:spPr>
          <a:xfrm>
            <a:off x="640080" y="3886200"/>
            <a:ext cx="1088136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914400" y="4160520"/>
            <a:ext cx="640080" cy="640080"/>
          </a:xfrm>
          <a:prstGeom prst="ellipse">
            <a:avLst/>
          </a:prstGeom>
          <a:solidFill>
            <a:srgbClr val="0891B2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418" y="4304538"/>
            <a:ext cx="352044" cy="352044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737360" y="4160520"/>
            <a:ext cx="9509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6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Relato real do Lucas (HDS): </a:t>
            </a:r>
            <a:pPr indent="0" marL="0">
              <a:buNone/>
            </a:pPr>
            <a:r>
              <a:rPr lang="en-US" sz="1350" i="1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"Quando tem venda de peça sem estoque, o sistema fala que ficou atualizando tudo e a atualização daquela peça ficou na fila."</a:t>
            </a:r>
            <a:endParaRPr lang="en-US" sz="1350" dirty="0"/>
          </a:p>
        </p:txBody>
      </p:sp>
      <p:sp>
        <p:nvSpPr>
          <p:cNvPr id="27" name="Text 20"/>
          <p:cNvSpPr/>
          <p:nvPr/>
        </p:nvSpPr>
        <p:spPr>
          <a:xfrm>
            <a:off x="640080" y="5440680"/>
            <a:ext cx="10881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problema não é falta de esforço da B4X. É engenharia: sem prioridade e sem alerta, erro vira invisível.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6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789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arquitetura da solução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24128"/>
            <a:ext cx="10789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FA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middleware próprio no centro: a peça que a B4X não faz bem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754880" y="3154680"/>
            <a:ext cx="2651760" cy="1097280"/>
          </a:xfrm>
          <a:prstGeom prst="rect">
            <a:avLst/>
          </a:prstGeom>
          <a:solidFill>
            <a:srgbClr val="00C2CB"/>
          </a:solidFill>
          <a:ln/>
          <a:effectLst>
            <a:outerShdw sx="100000" sy="100000" kx="0" ky="0" algn="bl" rotWithShape="0" blurRad="254000" dist="38100" dir="8100000">
              <a:srgbClr val="00C2CB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983480" y="347472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920" y="356616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754880" y="35661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B16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MIDDLEWARE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4754880" y="38404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0B1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(Veritas)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640080" y="1600200"/>
            <a:ext cx="2286000" cy="960120"/>
          </a:xfrm>
          <a:prstGeom prst="rect">
            <a:avLst/>
          </a:prstGeom>
          <a:solidFill>
            <a:srgbClr val="16273A"/>
          </a:solidFill>
          <a:ln w="12700">
            <a:solidFill>
              <a:srgbClr val="24405A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804672" y="1851660"/>
            <a:ext cx="457200" cy="457200"/>
          </a:xfrm>
          <a:prstGeom prst="ellipse">
            <a:avLst/>
          </a:prstGeom>
          <a:solidFill>
            <a:srgbClr val="0891B2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112" y="1943100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371600" y="1709928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SHOPIFY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1371600" y="2039112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8FA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Loja, catálogo, fitment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2926080" y="2560320"/>
            <a:ext cx="1828800" cy="594360"/>
          </a:xfrm>
          <a:prstGeom prst="line">
            <a:avLst/>
          </a:prstGeom>
          <a:noFill/>
          <a:ln w="19050">
            <a:solidFill>
              <a:srgbClr val="0891B2"/>
            </a:solidFill>
            <a:prstDash val="lgDash"/>
          </a:ln>
        </p:spPr>
      </p:sp>
      <p:sp>
        <p:nvSpPr>
          <p:cNvPr id="15" name="Shape 11"/>
          <p:cNvSpPr/>
          <p:nvPr/>
        </p:nvSpPr>
        <p:spPr>
          <a:xfrm>
            <a:off x="9235440" y="1600200"/>
            <a:ext cx="2286000" cy="960120"/>
          </a:xfrm>
          <a:prstGeom prst="rect">
            <a:avLst/>
          </a:prstGeom>
          <a:solidFill>
            <a:srgbClr val="16273A"/>
          </a:solidFill>
          <a:ln w="12700">
            <a:solidFill>
              <a:srgbClr val="24405A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9400032" y="1851660"/>
            <a:ext cx="457200" cy="457200"/>
          </a:xfrm>
          <a:prstGeom prst="ellipse">
            <a:avLst/>
          </a:prstGeom>
          <a:solidFill>
            <a:srgbClr val="0891B2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1472" y="1943100"/>
            <a:ext cx="274320" cy="2743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9966960" y="1709928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SANKHYA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9966960" y="2039112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8FA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 · Estoque 70 CDs · NF</a:t>
            </a:r>
            <a:endParaRPr lang="en-US" sz="1000" dirty="0"/>
          </a:p>
        </p:txBody>
      </p:sp>
      <p:sp>
        <p:nvSpPr>
          <p:cNvPr id="20" name="Shape 15"/>
          <p:cNvSpPr/>
          <p:nvPr/>
        </p:nvSpPr>
        <p:spPr>
          <a:xfrm flipH="1">
            <a:off x="7406640" y="2560320"/>
            <a:ext cx="1828800" cy="594360"/>
          </a:xfrm>
          <a:prstGeom prst="line">
            <a:avLst/>
          </a:prstGeom>
          <a:noFill/>
          <a:ln w="19050">
            <a:solidFill>
              <a:srgbClr val="0891B2"/>
            </a:solidFill>
            <a:prstDash val="lgDash"/>
          </a:ln>
        </p:spPr>
      </p:sp>
      <p:sp>
        <p:nvSpPr>
          <p:cNvPr id="21" name="Shape 16"/>
          <p:cNvSpPr/>
          <p:nvPr/>
        </p:nvSpPr>
        <p:spPr>
          <a:xfrm>
            <a:off x="640080" y="4892040"/>
            <a:ext cx="2286000" cy="960120"/>
          </a:xfrm>
          <a:prstGeom prst="rect">
            <a:avLst/>
          </a:prstGeom>
          <a:solidFill>
            <a:srgbClr val="16273A"/>
          </a:solidFill>
          <a:ln w="12700">
            <a:solidFill>
              <a:srgbClr val="24405A"/>
            </a:solidFill>
            <a:prstDash val="solid"/>
          </a:ln>
        </p:spPr>
      </p:sp>
      <p:sp>
        <p:nvSpPr>
          <p:cNvPr id="22" name="Shape 17"/>
          <p:cNvSpPr/>
          <p:nvPr/>
        </p:nvSpPr>
        <p:spPr>
          <a:xfrm>
            <a:off x="804672" y="5143500"/>
            <a:ext cx="457200" cy="457200"/>
          </a:xfrm>
          <a:prstGeom prst="ellipse">
            <a:avLst/>
          </a:prstGeom>
          <a:solidFill>
            <a:srgbClr val="0891B2"/>
          </a:solidFill>
          <a:ln/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112" y="5234940"/>
            <a:ext cx="274320" cy="27432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1371600" y="5001768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YAMPI</a:t>
            </a:r>
            <a:endParaRPr lang="en-US" sz="1400" dirty="0"/>
          </a:p>
        </p:txBody>
      </p:sp>
      <p:sp>
        <p:nvSpPr>
          <p:cNvPr id="25" name="Text 19"/>
          <p:cNvSpPr/>
          <p:nvPr/>
        </p:nvSpPr>
        <p:spPr>
          <a:xfrm>
            <a:off x="1371600" y="5330952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8FA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Checkout · Pix · Cartão</a:t>
            </a:r>
            <a:endParaRPr lang="en-US" sz="1000" dirty="0"/>
          </a:p>
        </p:txBody>
      </p:sp>
      <p:sp>
        <p:nvSpPr>
          <p:cNvPr id="26" name="Shape 20"/>
          <p:cNvSpPr/>
          <p:nvPr/>
        </p:nvSpPr>
        <p:spPr>
          <a:xfrm flipV="1">
            <a:off x="2926080" y="4251960"/>
            <a:ext cx="1828800" cy="640080"/>
          </a:xfrm>
          <a:prstGeom prst="line">
            <a:avLst/>
          </a:prstGeom>
          <a:noFill/>
          <a:ln w="19050">
            <a:solidFill>
              <a:srgbClr val="0891B2"/>
            </a:solidFill>
            <a:prstDash val="lgDash"/>
          </a:ln>
        </p:spPr>
      </p:sp>
      <p:sp>
        <p:nvSpPr>
          <p:cNvPr id="27" name="Shape 21"/>
          <p:cNvSpPr/>
          <p:nvPr/>
        </p:nvSpPr>
        <p:spPr>
          <a:xfrm>
            <a:off x="9235440" y="4892040"/>
            <a:ext cx="2286000" cy="960120"/>
          </a:xfrm>
          <a:prstGeom prst="rect">
            <a:avLst/>
          </a:prstGeom>
          <a:solidFill>
            <a:srgbClr val="16273A"/>
          </a:solidFill>
          <a:ln w="12700">
            <a:solidFill>
              <a:srgbClr val="24405A"/>
            </a:solidFill>
            <a:prstDash val="solid"/>
          </a:ln>
        </p:spPr>
      </p:sp>
      <p:sp>
        <p:nvSpPr>
          <p:cNvPr id="28" name="Shape 22"/>
          <p:cNvSpPr/>
          <p:nvPr/>
        </p:nvSpPr>
        <p:spPr>
          <a:xfrm>
            <a:off x="9400032" y="5143500"/>
            <a:ext cx="457200" cy="457200"/>
          </a:xfrm>
          <a:prstGeom prst="ellipse">
            <a:avLst/>
          </a:prstGeom>
          <a:solidFill>
            <a:srgbClr val="0891B2"/>
          </a:solidFill>
          <a:ln/>
        </p:spPr>
      </p:sp>
      <p:pic>
        <p:nvPicPr>
          <p:cNvPr id="2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91472" y="5234940"/>
            <a:ext cx="274320" cy="274320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9966960" y="5001768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LINCROS</a:t>
            </a:r>
            <a:endParaRPr lang="en-US" sz="1400" dirty="0"/>
          </a:p>
        </p:txBody>
      </p:sp>
      <p:sp>
        <p:nvSpPr>
          <p:cNvPr id="31" name="Text 24"/>
          <p:cNvSpPr/>
          <p:nvPr/>
        </p:nvSpPr>
        <p:spPr>
          <a:xfrm>
            <a:off x="9966960" y="5330952"/>
            <a:ext cx="1417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8FA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Cotação de frete</a:t>
            </a:r>
            <a:endParaRPr lang="en-US" sz="1000" dirty="0"/>
          </a:p>
        </p:txBody>
      </p:sp>
      <p:sp>
        <p:nvSpPr>
          <p:cNvPr id="32" name="Shape 25"/>
          <p:cNvSpPr/>
          <p:nvPr/>
        </p:nvSpPr>
        <p:spPr>
          <a:xfrm flipH="1" flipV="1">
            <a:off x="7406640" y="4251960"/>
            <a:ext cx="1828800" cy="640080"/>
          </a:xfrm>
          <a:prstGeom prst="line">
            <a:avLst/>
          </a:prstGeom>
          <a:noFill/>
          <a:ln w="19050">
            <a:solidFill>
              <a:srgbClr val="0891B2"/>
            </a:solidFill>
            <a:prstDash val="lgDash"/>
          </a:ln>
        </p:spPr>
      </p:sp>
      <p:sp>
        <p:nvSpPr>
          <p:cNvPr id="33" name="Text 26"/>
          <p:cNvSpPr/>
          <p:nvPr/>
        </p:nvSpPr>
        <p:spPr>
          <a:xfrm>
            <a:off x="640080" y="608076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8FA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middleware soma o estoque dos 70 CDs, consolida o frete num preço só, e garante que nada fica errado em silêncio.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789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Isso não é só plano.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24128"/>
            <a:ext cx="10789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Já está rodando hoje, contra a loja real.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640080" y="1874520"/>
            <a:ext cx="34290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874520"/>
            <a:ext cx="73152" cy="1508760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011680"/>
            <a:ext cx="1554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50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914400" y="2770632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SKUs reais no ar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(Curva A completa)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389120" y="1874520"/>
            <a:ext cx="34290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389120" y="1874520"/>
            <a:ext cx="73152" cy="1508760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10" name="Text 8"/>
          <p:cNvSpPr/>
          <p:nvPr/>
        </p:nvSpPr>
        <p:spPr>
          <a:xfrm>
            <a:off x="4663440" y="2011680"/>
            <a:ext cx="1554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181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4663440" y="2770632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veículos indexados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filtro por marca/modelo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138160" y="1874520"/>
            <a:ext cx="34290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138160" y="1874520"/>
            <a:ext cx="73152" cy="1508760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14" name="Text 12"/>
          <p:cNvSpPr/>
          <p:nvPr/>
        </p:nvSpPr>
        <p:spPr>
          <a:xfrm>
            <a:off x="8412480" y="2011680"/>
            <a:ext cx="1554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150ms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8412480" y="2770632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latência do frete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(limite da Yampi é 4.000ms)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40080" y="3657600"/>
            <a:ext cx="34290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40080" y="3657600"/>
            <a:ext cx="73152" cy="1508760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3794760"/>
            <a:ext cx="1554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914400" y="4553712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testes automatizados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passando (não é achismo)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389120" y="3657600"/>
            <a:ext cx="34290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389120" y="3657600"/>
            <a:ext cx="73152" cy="1508760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22" name="Text 20"/>
          <p:cNvSpPr/>
          <p:nvPr/>
        </p:nvSpPr>
        <p:spPr>
          <a:xfrm>
            <a:off x="4663440" y="3794760"/>
            <a:ext cx="1554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4663440" y="4553712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erros no upload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45 produtos em lote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8138160" y="3657600"/>
            <a:ext cx="34290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8138160" y="3657600"/>
            <a:ext cx="73152" cy="1508760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26" name="Text 24"/>
          <p:cNvSpPr/>
          <p:nvPr/>
        </p:nvSpPr>
        <p:spPr>
          <a:xfrm>
            <a:off x="8412480" y="3794760"/>
            <a:ext cx="1554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100%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8412480" y="4553712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estoque sincronizado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validado via API real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40080" y="5669280"/>
            <a:ext cx="10881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da loja de demonstração disponível para acesso a qualquer momento.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6400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Onde o risco é baixo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2377440" cy="384048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143000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JÁ VALIDADO EM PRODUÇÃO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874520"/>
            <a:ext cx="5257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2148840"/>
            <a:ext cx="594360" cy="594360"/>
          </a:xfrm>
          <a:prstGeom prst="ellipse">
            <a:avLst/>
          </a:prstGeom>
          <a:solidFill>
            <a:srgbClr val="22C55E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8131" y="2282571"/>
            <a:ext cx="326898" cy="32689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91640" y="2130552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Infraestrutura Shopify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691640" y="2496312"/>
            <a:ext cx="3977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Loja configurada (BRL, PT-BR, fuso Brasília), conta e acessos prontos, transferível para a HDS.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6263640" y="1874520"/>
            <a:ext cx="5257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537960" y="2148840"/>
            <a:ext cx="594360" cy="594360"/>
          </a:xfrm>
          <a:prstGeom prst="ellipse">
            <a:avLst/>
          </a:prstGeom>
          <a:solidFill>
            <a:srgbClr val="22C55E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1691" y="2282571"/>
            <a:ext cx="326898" cy="32689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315200" y="2130552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Checkout + frete Yampi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7315200" y="2496312"/>
            <a:ext cx="3977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Contrato de integração confirmado pela documentação oficial e testado: resposta em 150ms.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640080" y="3931920"/>
            <a:ext cx="5257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914400" y="4206240"/>
            <a:ext cx="594360" cy="594360"/>
          </a:xfrm>
          <a:prstGeom prst="ellipse">
            <a:avLst/>
          </a:prstGeom>
          <a:solidFill>
            <a:srgbClr val="22C55E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131" y="4339971"/>
            <a:ext cx="326898" cy="32689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691640" y="4187952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Filtro por veículo</a:t>
            </a:r>
            <a:endParaRPr lang="en-US" sz="1500" dirty="0"/>
          </a:p>
        </p:txBody>
      </p:sp>
      <p:sp>
        <p:nvSpPr>
          <p:cNvPr id="19" name="Text 14"/>
          <p:cNvSpPr/>
          <p:nvPr/>
        </p:nvSpPr>
        <p:spPr>
          <a:xfrm>
            <a:off x="1691640" y="4553712"/>
            <a:ext cx="3977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Recurso mais importante do nicho, já funcionando com 181 veículos indexados.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6263640" y="3931920"/>
            <a:ext cx="5257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6537960" y="4206240"/>
            <a:ext cx="594360" cy="594360"/>
          </a:xfrm>
          <a:prstGeom prst="ellipse">
            <a:avLst/>
          </a:prstGeom>
          <a:solidFill>
            <a:srgbClr val="22C55E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1691" y="4339971"/>
            <a:ext cx="326898" cy="326898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315200" y="4187952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Estrutura de kits</a:t>
            </a:r>
            <a:endParaRPr lang="en-US" sz="1500" dirty="0"/>
          </a:p>
        </p:txBody>
      </p:sp>
      <p:sp>
        <p:nvSpPr>
          <p:cNvPr id="24" name="Text 18"/>
          <p:cNvSpPr/>
          <p:nvPr/>
        </p:nvSpPr>
        <p:spPr>
          <a:xfrm>
            <a:off x="7315200" y="4553712"/>
            <a:ext cx="3977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Mecanismo de explosão de kit em componentes testado e pronto. Só falta a lista real dos 249.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Onde o trabalho pesado está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920240" cy="38404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14300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MAIOR DESAFIO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874520"/>
            <a:ext cx="5257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2148840"/>
            <a:ext cx="594360" cy="594360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8131" y="2282571"/>
            <a:ext cx="326898" cy="32689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91640" y="2130552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Integração real Sankhya + Lincros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1691640" y="2560320"/>
            <a:ext cx="39776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Arquitetura e contrato de dados já provados com simulação fiel às specs. Falta só a credencial (Key User da HDS) pra plugar de verdade.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6263640" y="1874520"/>
            <a:ext cx="5257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537960" y="2148840"/>
            <a:ext cx="594360" cy="594360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1691" y="2282571"/>
            <a:ext cx="326898" cy="32689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315200" y="2130552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Escalar de 50 para 4.800 SKUs</a:t>
            </a:r>
            <a:endParaRPr lang="en-US" sz="1450" dirty="0"/>
          </a:p>
        </p:txBody>
      </p:sp>
      <p:sp>
        <p:nvSpPr>
          <p:cNvPr id="14" name="Text 10"/>
          <p:cNvSpPr/>
          <p:nvPr/>
        </p:nvSpPr>
        <p:spPr>
          <a:xfrm>
            <a:off x="7315200" y="2560320"/>
            <a:ext cx="39776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código já foi desenhado pra esse volume (paginação, busca direta, cache); subir o catálogo é execução, não risco.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640080" y="3931920"/>
            <a:ext cx="5257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914400" y="4206240"/>
            <a:ext cx="594360" cy="594360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131" y="4339971"/>
            <a:ext cx="326898" cy="32689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691640" y="4187952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Migrar os 249 kits reais</a:t>
            </a:r>
            <a:endParaRPr lang="en-US" sz="1450" dirty="0"/>
          </a:p>
        </p:txBody>
      </p:sp>
      <p:sp>
        <p:nvSpPr>
          <p:cNvPr id="19" name="Text 14"/>
          <p:cNvSpPr/>
          <p:nvPr/>
        </p:nvSpPr>
        <p:spPr>
          <a:xfrm>
            <a:off x="1691640" y="4617720"/>
            <a:ext cx="39776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composição de cada kit hoje só existe dentro da B4X, precisa ser extraída e recadastrada uma a uma.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6263640" y="3931920"/>
            <a:ext cx="5257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6537960" y="4206240"/>
            <a:ext cx="594360" cy="594360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1691" y="4339971"/>
            <a:ext cx="326898" cy="326898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315200" y="4187952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Virada sem perder SEO</a:t>
            </a:r>
            <a:endParaRPr lang="en-US" sz="1450" dirty="0"/>
          </a:p>
        </p:txBody>
      </p:sp>
      <p:sp>
        <p:nvSpPr>
          <p:cNvPr id="24" name="Text 18"/>
          <p:cNvSpPr/>
          <p:nvPr/>
        </p:nvSpPr>
        <p:spPr>
          <a:xfrm>
            <a:off x="7315200" y="4617720"/>
            <a:ext cx="39776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4.800 redirecionamentos (301) + configuração de pixel/tags no momento exato da troca de domínio.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6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789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 que acelera o processo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78992"/>
            <a:ext cx="10789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FA3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pontos onde a ajuda de vocês encurta o caminho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62940" y="1874520"/>
            <a:ext cx="2468880" cy="3291840"/>
          </a:xfrm>
          <a:prstGeom prst="rect">
            <a:avLst/>
          </a:prstGeom>
          <a:solidFill>
            <a:srgbClr val="16273A"/>
          </a:solidFill>
          <a:ln w="12700">
            <a:solidFill>
              <a:srgbClr val="2440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531620" y="2240280"/>
            <a:ext cx="731520" cy="731520"/>
          </a:xfrm>
          <a:prstGeom prst="ellipse">
            <a:avLst/>
          </a:prstGeom>
          <a:solidFill>
            <a:srgbClr val="00C2C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6212" y="2404872"/>
            <a:ext cx="402336" cy="40233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5820" y="315468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845820" y="35204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Acesso ao Sankhya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891540" y="4114800"/>
            <a:ext cx="2011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EBF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User autoriza a documentação técnica + credencial de integração.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451860" y="1874520"/>
            <a:ext cx="2468880" cy="3291840"/>
          </a:xfrm>
          <a:prstGeom prst="rect">
            <a:avLst/>
          </a:prstGeom>
          <a:solidFill>
            <a:srgbClr val="16273A"/>
          </a:solidFill>
          <a:ln w="12700">
            <a:solidFill>
              <a:srgbClr val="24405A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4320540" y="2240280"/>
            <a:ext cx="731520" cy="731520"/>
          </a:xfrm>
          <a:prstGeom prst="ellipse">
            <a:avLst/>
          </a:prstGeom>
          <a:solidFill>
            <a:srgbClr val="00C2CB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132" y="2404872"/>
            <a:ext cx="402336" cy="40233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634740" y="315468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3634740" y="35204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Acesso à Lincros</a:t>
            </a:r>
            <a:endParaRPr lang="en-US" sz="1350" dirty="0"/>
          </a:p>
        </p:txBody>
      </p:sp>
      <p:sp>
        <p:nvSpPr>
          <p:cNvPr id="15" name="Text 11"/>
          <p:cNvSpPr/>
          <p:nvPr/>
        </p:nvSpPr>
        <p:spPr>
          <a:xfrm>
            <a:off x="3680460" y="4114800"/>
            <a:ext cx="2011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EBF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Mesma lógica: Key User libera doc + credencial da API de cotação.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6240780" y="1874520"/>
            <a:ext cx="2468880" cy="3291840"/>
          </a:xfrm>
          <a:prstGeom prst="rect">
            <a:avLst/>
          </a:prstGeom>
          <a:solidFill>
            <a:srgbClr val="16273A"/>
          </a:solidFill>
          <a:ln w="12700">
            <a:solidFill>
              <a:srgbClr val="24405A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7109460" y="2240280"/>
            <a:ext cx="731520" cy="731520"/>
          </a:xfrm>
          <a:prstGeom prst="ellipse">
            <a:avLst/>
          </a:prstGeom>
          <a:solidFill>
            <a:srgbClr val="00C2CB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4052" y="2404872"/>
            <a:ext cx="402336" cy="402336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423660" y="315468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6423660" y="35204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Lista oficial da Curva A</a:t>
            </a:r>
            <a:endParaRPr lang="en-US" sz="1350" dirty="0"/>
          </a:p>
        </p:txBody>
      </p:sp>
      <p:sp>
        <p:nvSpPr>
          <p:cNvPr id="21" name="Text 16"/>
          <p:cNvSpPr/>
          <p:nvPr/>
        </p:nvSpPr>
        <p:spPr>
          <a:xfrm>
            <a:off x="6469380" y="4114800"/>
            <a:ext cx="2011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EBF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Confirmar os 50 SKUs prioritários (ou seguir com a seleção já feita).</a:t>
            </a:r>
            <a:endParaRPr lang="en-US" sz="1050" dirty="0"/>
          </a:p>
        </p:txBody>
      </p:sp>
      <p:sp>
        <p:nvSpPr>
          <p:cNvPr id="22" name="Shape 17"/>
          <p:cNvSpPr/>
          <p:nvPr/>
        </p:nvSpPr>
        <p:spPr>
          <a:xfrm>
            <a:off x="9029700" y="1874520"/>
            <a:ext cx="2468880" cy="3291840"/>
          </a:xfrm>
          <a:prstGeom prst="rect">
            <a:avLst/>
          </a:prstGeom>
          <a:solidFill>
            <a:srgbClr val="16273A"/>
          </a:solidFill>
          <a:ln w="12700">
            <a:solidFill>
              <a:srgbClr val="24405A"/>
            </a:solidFill>
            <a:prstDash val="solid"/>
          </a:ln>
        </p:spPr>
      </p:sp>
      <p:sp>
        <p:nvSpPr>
          <p:cNvPr id="23" name="Shape 18"/>
          <p:cNvSpPr/>
          <p:nvPr/>
        </p:nvSpPr>
        <p:spPr>
          <a:xfrm>
            <a:off x="9898380" y="2240280"/>
            <a:ext cx="731520" cy="731520"/>
          </a:xfrm>
          <a:prstGeom prst="ellipse">
            <a:avLst/>
          </a:prstGeom>
          <a:solidFill>
            <a:srgbClr val="00C2CB"/>
          </a:solidFill>
          <a:ln/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2972" y="2404872"/>
            <a:ext cx="402336" cy="402336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9212580" y="315468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300" dirty="0"/>
          </a:p>
        </p:txBody>
      </p:sp>
      <p:sp>
        <p:nvSpPr>
          <p:cNvPr id="26" name="Text 20"/>
          <p:cNvSpPr/>
          <p:nvPr/>
        </p:nvSpPr>
        <p:spPr>
          <a:xfrm>
            <a:off x="9212580" y="35204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Ponto de contato técnico</a:t>
            </a:r>
            <a:endParaRPr lang="en-US" sz="1350" dirty="0"/>
          </a:p>
        </p:txBody>
      </p:sp>
      <p:sp>
        <p:nvSpPr>
          <p:cNvPr id="27" name="Text 21"/>
          <p:cNvSpPr/>
          <p:nvPr/>
        </p:nvSpPr>
        <p:spPr>
          <a:xfrm>
            <a:off x="9258300" y="4114800"/>
            <a:ext cx="2011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EBF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Alguém pra validar dados de kits e tirar dúvidas de cadastro no Sankhya.</a:t>
            </a:r>
            <a:endParaRPr lang="en-US" sz="1050" dirty="0"/>
          </a:p>
        </p:txBody>
      </p:sp>
      <p:sp>
        <p:nvSpPr>
          <p:cNvPr id="28" name="Text 22"/>
          <p:cNvSpPr/>
          <p:nvPr/>
        </p:nvSpPr>
        <p:spPr>
          <a:xfrm>
            <a:off x="640080" y="5833872"/>
            <a:ext cx="10881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i="1" dirty="0">
                <a:solidFill>
                  <a:srgbClr val="00C2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Esses pontos não travam o início do projeto. A Fase 1 já é 100% independente deles.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Prazo: 3 meses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78992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 meta de entregar antes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640080" y="1965960"/>
            <a:ext cx="108813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965960"/>
            <a:ext cx="91440" cy="11430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6" name="Text 4"/>
          <p:cNvSpPr/>
          <p:nvPr/>
        </p:nvSpPr>
        <p:spPr>
          <a:xfrm>
            <a:off x="960120" y="214884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60120" y="242316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Fundação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160520" y="2286000"/>
            <a:ext cx="5577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Loja, catálogo completo, tema, checkout, filtro por veículo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9601200" y="2308860"/>
            <a:ext cx="1645920" cy="457200"/>
          </a:xfrm>
          <a:prstGeom prst="rect">
            <a:avLst/>
          </a:prstGeom>
          <a:solidFill>
            <a:srgbClr val="F5F7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0" y="230886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6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4-6 semanas</a:t>
            </a:r>
            <a:endParaRPr lang="en-US" sz="1100" dirty="0"/>
          </a:p>
        </p:txBody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31720" y="2157984"/>
            <a:ext cx="274320" cy="27432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640080" y="3291840"/>
            <a:ext cx="108813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40080" y="3291840"/>
            <a:ext cx="91440" cy="1143000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14" name="Text 11"/>
          <p:cNvSpPr/>
          <p:nvPr/>
        </p:nvSpPr>
        <p:spPr>
          <a:xfrm>
            <a:off x="960120" y="347472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2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960120" y="374904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Integrações reais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160520" y="3611880"/>
            <a:ext cx="5577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Sankhya + Lincros com credencial, estoque multi-CD ao vivo, kits migrados</a:t>
            </a:r>
            <a:endParaRPr lang="en-US" sz="1250" dirty="0"/>
          </a:p>
        </p:txBody>
      </p:sp>
      <p:sp>
        <p:nvSpPr>
          <p:cNvPr id="17" name="Shape 14"/>
          <p:cNvSpPr/>
          <p:nvPr/>
        </p:nvSpPr>
        <p:spPr>
          <a:xfrm>
            <a:off x="9601200" y="3634740"/>
            <a:ext cx="1645920" cy="457200"/>
          </a:xfrm>
          <a:prstGeom prst="rect">
            <a:avLst/>
          </a:prstGeom>
          <a:solidFill>
            <a:srgbClr val="F5F7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601200" y="363474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6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4-6 semanas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640080" y="4617720"/>
            <a:ext cx="108813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B1622">
                <a:alpha val="12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640080" y="4617720"/>
            <a:ext cx="91440" cy="1143000"/>
          </a:xfrm>
          <a:prstGeom prst="rect">
            <a:avLst/>
          </a:prstGeom>
          <a:solidFill>
            <a:srgbClr val="00C2CB"/>
          </a:solidFill>
          <a:ln/>
        </p:spPr>
      </p:sp>
      <p:sp>
        <p:nvSpPr>
          <p:cNvPr id="21" name="Text 18"/>
          <p:cNvSpPr/>
          <p:nvPr/>
        </p:nvSpPr>
        <p:spPr>
          <a:xfrm>
            <a:off x="960120" y="480060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3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960120" y="507492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23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Virada</a:t>
            </a:r>
            <a:endParaRPr lang="en-US" sz="1800" dirty="0"/>
          </a:p>
        </p:txBody>
      </p:sp>
      <p:sp>
        <p:nvSpPr>
          <p:cNvPr id="23" name="Text 20"/>
          <p:cNvSpPr/>
          <p:nvPr/>
        </p:nvSpPr>
        <p:spPr>
          <a:xfrm>
            <a:off x="4160520" y="4937760"/>
            <a:ext cx="5577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Redirects, pixel/tags, testes finais, DNS apontado</a:t>
            </a:r>
            <a:endParaRPr lang="en-US" sz="1250" dirty="0"/>
          </a:p>
        </p:txBody>
      </p:sp>
      <p:sp>
        <p:nvSpPr>
          <p:cNvPr id="24" name="Shape 21"/>
          <p:cNvSpPr/>
          <p:nvPr/>
        </p:nvSpPr>
        <p:spPr>
          <a:xfrm>
            <a:off x="9601200" y="4960620"/>
            <a:ext cx="1645920" cy="457200"/>
          </a:xfrm>
          <a:prstGeom prst="rect">
            <a:avLst/>
          </a:prstGeom>
          <a:solidFill>
            <a:srgbClr val="F5F7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9601200" y="496062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623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1-2 semanas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640080" y="6035040"/>
            <a:ext cx="10881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Fase 1 já está adiantada: parte relevante foi entregue antes mesmo do início formal do projeto.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QualyAir BR: Proposta de Migração de Plataforma</dc:title>
  <dc:subject>PptxGenJS Presentation</dc:subject>
  <dc:creator>Veritas Digital</dc:creator>
  <cp:lastModifiedBy>Veritas Digital</cp:lastModifiedBy>
  <cp:revision>1</cp:revision>
  <dcterms:created xsi:type="dcterms:W3CDTF">2026-07-08T14:31:31Z</dcterms:created>
  <dcterms:modified xsi:type="dcterms:W3CDTF">2026-07-08T14:31:31Z</dcterms:modified>
</cp:coreProperties>
</file>